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sldIdLst>
    <p:sldId id="399" r:id="rId5"/>
    <p:sldId id="409" r:id="rId6"/>
    <p:sldId id="410" r:id="rId7"/>
    <p:sldId id="403" r:id="rId8"/>
    <p:sldId id="404" r:id="rId9"/>
    <p:sldId id="400" r:id="rId1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 Mulder" initials="DM" lastIdx="7" clrIdx="0">
    <p:extLst>
      <p:ext uri="{19B8F6BF-5375-455C-9EA6-DF929625EA0E}">
        <p15:presenceInfo xmlns:p15="http://schemas.microsoft.com/office/powerpoint/2012/main" userId="Daniel Muld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8C00"/>
    <a:srgbClr val="00469B"/>
    <a:srgbClr val="00BDF1"/>
    <a:srgbClr val="FF4E2E"/>
    <a:srgbClr val="EE3342"/>
    <a:srgbClr val="DAECF3"/>
    <a:srgbClr val="FE424D"/>
    <a:srgbClr val="1AA6B7"/>
    <a:srgbClr val="002D41"/>
    <a:srgbClr val="E660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23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7AC725-6D73-410C-9CFD-80EDE1DBA2CD}" type="datetimeFigureOut">
              <a:rPr lang="nl-NL" smtClean="0"/>
              <a:t>5-10-2023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67F69C-B518-4AF2-8611-725058962F7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9903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of you downloads the </a:t>
            </a:r>
            <a:r>
              <a:rPr lang="en-US" err="1"/>
              <a:t>Loquiz</a:t>
            </a:r>
            <a:r>
              <a:rPr lang="en-US"/>
              <a:t> app on their phones and logs in with the QR-code on the screen. Make sure you give </a:t>
            </a:r>
            <a:r>
              <a:rPr lang="en-US" err="1"/>
              <a:t>Loquiz</a:t>
            </a:r>
            <a:r>
              <a:rPr lang="en-US"/>
              <a:t> access to all the information it needs.</a:t>
            </a:r>
            <a:endParaRPr lang="nl-NL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7F69C-B518-4AF2-8611-725058962F7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49982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of you downloads the </a:t>
            </a:r>
            <a:r>
              <a:rPr lang="en-US" err="1"/>
              <a:t>Loquiz</a:t>
            </a:r>
            <a:r>
              <a:rPr lang="en-US"/>
              <a:t> app on their phones and logs in with the QR-code on the screen. Make sure you give </a:t>
            </a:r>
            <a:r>
              <a:rPr lang="en-US" err="1"/>
              <a:t>Loquiz</a:t>
            </a:r>
            <a:r>
              <a:rPr lang="en-US"/>
              <a:t> access to all the information it needs.</a:t>
            </a:r>
            <a:endParaRPr lang="nl-NL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7F69C-B518-4AF2-8611-725058962F7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5677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One of you downloads the </a:t>
            </a:r>
            <a:r>
              <a:rPr lang="en-US" err="1"/>
              <a:t>Loquiz</a:t>
            </a:r>
            <a:r>
              <a:rPr lang="en-US"/>
              <a:t> app on their phones and logs in with the QR-code on the screen. Make sure you give </a:t>
            </a:r>
            <a:r>
              <a:rPr lang="en-US" err="1"/>
              <a:t>Loquiz</a:t>
            </a:r>
            <a:r>
              <a:rPr lang="en-US"/>
              <a:t> access to all the information it needs.</a:t>
            </a:r>
            <a:endParaRPr lang="nl-NL">
              <a:cs typeface="Calibri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67F69C-B518-4AF2-8611-725058962F77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78912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761FEC-BD3A-4523-91F2-8169A31556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052ADE6C-3901-44C5-9833-828316EA22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A44D81F-F701-43C7-86E7-50F7D0E5B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C632-C9E7-49DE-A200-E9D62CFB0865}" type="datetimeFigureOut">
              <a:rPr lang="nl-NL" smtClean="0"/>
              <a:t>5-10-2023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2BF123D-7F97-415D-9D85-0BBE2388A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DB2B9C-BC47-4B56-9596-663B314EE0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8E8B-72C4-4B0E-9822-422A9BF4B8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7380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71FD64-39D7-4475-A559-B5AF18409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69BB857-26CD-4AC3-B58D-EA1F4B20FB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D7FEA41-D865-45EB-A753-6E6FBBA07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C632-C9E7-49DE-A200-E9D62CFB0865}" type="datetimeFigureOut">
              <a:rPr lang="nl-NL" smtClean="0"/>
              <a:t>5-10-2023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29B9217-63A9-48DA-80C9-00C9131CF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4D56C0A-74F2-46E8-B8FF-C124B30D8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8E8B-72C4-4B0E-9822-422A9BF4B8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9039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7C30F41-FCF6-4013-A6BE-71CDA723CB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C907264-765B-47EE-ACB1-CDB4650690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0736D3A-38DD-4AEB-8795-D06B85317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C632-C9E7-49DE-A200-E9D62CFB0865}" type="datetimeFigureOut">
              <a:rPr lang="nl-NL" smtClean="0"/>
              <a:t>5-10-2023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4BFE1B-53F4-4335-A0A0-3D1DD411D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4C79A8-E04F-43EA-ADDA-D818C017A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8E8B-72C4-4B0E-9822-422A9BF4B8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17754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12F85D-4A64-47D4-986E-C6FF123DF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1D9D9B-C60B-415B-BBCA-9D9459AE7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DCE0AD3-F00A-4A5F-B0DD-C73432E07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C632-C9E7-49DE-A200-E9D62CFB0865}" type="datetimeFigureOut">
              <a:rPr lang="nl-NL" smtClean="0"/>
              <a:t>5-10-2023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9F93213-1D70-4852-80CC-978E344C0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C9D85D0-694B-46DF-869A-67FA5AC3B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8E8B-72C4-4B0E-9822-422A9BF4B8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44724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7E6167-0564-4BB0-BB9C-81DC6BB8FF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4A32554-D931-4E19-9FF8-A7966C6109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27566AC-A827-4F71-B8F6-075AD526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C632-C9E7-49DE-A200-E9D62CFB0865}" type="datetimeFigureOut">
              <a:rPr lang="nl-NL" smtClean="0"/>
              <a:t>5-10-2023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EEDA5D8-0BE5-4B5F-809B-3C3A65A522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3E0EE50-AEEF-43EF-B6E1-CD3F085AF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8E8B-72C4-4B0E-9822-422A9BF4B8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3510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9C8457-1FE4-4DC9-817C-468C4AC35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686686A-F5D8-40FF-A7E1-98B42DF816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D2652AF-D2D4-48AD-814A-84468E7777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DDD52D8-1633-470C-9C76-83582A7ED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C632-C9E7-49DE-A200-E9D62CFB0865}" type="datetimeFigureOut">
              <a:rPr lang="nl-NL" smtClean="0"/>
              <a:t>5-10-2023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828E018-B474-41A5-9EFB-D4A795687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9A3155A-B91D-49C7-966D-3C89CB1D6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8E8B-72C4-4B0E-9822-422A9BF4B8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96440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00251F6-673A-47A8-9F69-5B9FF8986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D434C99-87D9-4ACF-AE16-D4D6120A2E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03B19F3-7F2C-4B7E-85A8-CC19A7DD71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18D9558-4D7B-4A03-B912-201FD8A9F9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080F43A-358D-4909-8F80-13EC19C45E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DD6397B7-9823-4229-9235-BB251BF80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C632-C9E7-49DE-A200-E9D62CFB0865}" type="datetimeFigureOut">
              <a:rPr lang="nl-NL" smtClean="0"/>
              <a:t>5-10-2023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1E3F311-36D6-4A6F-9C02-F2EA4F974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9EEB3F4B-240C-4BE3-A64B-3678F4153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8E8B-72C4-4B0E-9822-422A9BF4B8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5759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766D16-081A-4DDC-A2A1-E83781BDB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1F3AA6A-BD2D-4805-941E-62F0A44A9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C632-C9E7-49DE-A200-E9D62CFB0865}" type="datetimeFigureOut">
              <a:rPr lang="nl-NL" smtClean="0"/>
              <a:t>5-10-2023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30718D28-516D-4977-A7B3-884E834BC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4C0DF38-D581-4863-977D-D257A751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8E8B-72C4-4B0E-9822-422A9BF4B8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6115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9BBDFD27-09DF-4ED4-AD46-CDE6D6DE4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C632-C9E7-49DE-A200-E9D62CFB0865}" type="datetimeFigureOut">
              <a:rPr lang="nl-NL" smtClean="0"/>
              <a:t>5-10-2023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1D8BC2D-9746-4039-A39F-E7FA93953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F569A141-540A-4ABD-AFA5-A61CB6557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8E8B-72C4-4B0E-9822-422A9BF4B8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601919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344EA2-58A1-4555-90B9-4F408C4FA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2F6B793-DBD3-46DC-A2CD-5597BEBB88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9751330-0924-4FD3-9FE2-8A6D2834DF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CBC3505-3AFC-4875-B83D-8A733A1A1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C632-C9E7-49DE-A200-E9D62CFB0865}" type="datetimeFigureOut">
              <a:rPr lang="nl-NL" smtClean="0"/>
              <a:t>5-10-2023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F25E9D0-6CAA-4172-B6D8-62A6AC8DCF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495A498-F018-4BAB-8AD1-DBFC3EF5C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8E8B-72C4-4B0E-9822-422A9BF4B8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906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C11548-2CC6-4C80-933E-CF445B4C60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D000A5C-2001-473B-AFF2-84756D6646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4252CFF-7B53-4FFC-BE32-40F81F295E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F69268E-78DD-47CB-B77C-AE57ED4EA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3C632-C9E7-49DE-A200-E9D62CFB0865}" type="datetimeFigureOut">
              <a:rPr lang="nl-NL" smtClean="0"/>
              <a:t>5-10-2023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599C5EB-2874-447B-ABC1-4E105DF29C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F5957D7-24EA-4418-809A-0D91B5F88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8E8B-72C4-4B0E-9822-422A9BF4B8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8037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C343CD5-C8A7-45F1-A0A0-00610BB43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6A73577-3E0D-4402-9B7C-56B37C634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2A933BD-5C78-44A3-AE74-C02D3A98B0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A3C632-C9E7-49DE-A200-E9D62CFB0865}" type="datetimeFigureOut">
              <a:rPr lang="nl-NL" smtClean="0"/>
              <a:t>5-10-2023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8468A603-03E8-40B4-AE60-2356716D9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0A103CE-3BA3-4930-B32A-C7FB4EC196F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58E8B-72C4-4B0E-9822-422A9BF4B8D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5552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Plak%20hier%20de%20resulatenlin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roomdiagram: Handmatige invoer 5">
            <a:extLst>
              <a:ext uri="{FF2B5EF4-FFF2-40B4-BE49-F238E27FC236}">
                <a16:creationId xmlns:a16="http://schemas.microsoft.com/office/drawing/2014/main" id="{0D26E7F5-E12A-4A02-BCF8-6B3DF283C9E8}"/>
              </a:ext>
            </a:extLst>
          </p:cNvPr>
          <p:cNvSpPr/>
          <p:nvPr/>
        </p:nvSpPr>
        <p:spPr>
          <a:xfrm flipV="1">
            <a:off x="-9832" y="0"/>
            <a:ext cx="1634836" cy="161636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315 h 9315"/>
              <a:gd name="connsiteX1" fmla="*/ 1246 w 10000"/>
              <a:gd name="connsiteY1" fmla="*/ 0 h 9315"/>
              <a:gd name="connsiteX2" fmla="*/ 10000 w 10000"/>
              <a:gd name="connsiteY2" fmla="*/ 9315 h 9315"/>
              <a:gd name="connsiteX3" fmla="*/ 0 w 10000"/>
              <a:gd name="connsiteY3" fmla="*/ 9315 h 9315"/>
              <a:gd name="connsiteX4" fmla="*/ 0 w 10000"/>
              <a:gd name="connsiteY4" fmla="*/ 1315 h 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315">
                <a:moveTo>
                  <a:pt x="0" y="1315"/>
                </a:moveTo>
                <a:lnTo>
                  <a:pt x="1246" y="0"/>
                </a:lnTo>
                <a:lnTo>
                  <a:pt x="10000" y="9315"/>
                </a:lnTo>
                <a:lnTo>
                  <a:pt x="0" y="9315"/>
                </a:lnTo>
                <a:lnTo>
                  <a:pt x="0" y="1315"/>
                </a:lnTo>
                <a:close/>
              </a:path>
            </a:pathLst>
          </a:custGeom>
          <a:solidFill>
            <a:srgbClr val="00B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Gelijkbenige driehoek 6">
            <a:extLst>
              <a:ext uri="{FF2B5EF4-FFF2-40B4-BE49-F238E27FC236}">
                <a16:creationId xmlns:a16="http://schemas.microsoft.com/office/drawing/2014/main" id="{F258C2B2-3575-4503-B3F3-954E8422DFD3}"/>
              </a:ext>
            </a:extLst>
          </p:cNvPr>
          <p:cNvSpPr/>
          <p:nvPr/>
        </p:nvSpPr>
        <p:spPr>
          <a:xfrm flipV="1">
            <a:off x="1154545" y="-1"/>
            <a:ext cx="1634836" cy="988290"/>
          </a:xfrm>
          <a:prstGeom prst="triangle">
            <a:avLst>
              <a:gd name="adj" fmla="val 50000"/>
            </a:avLst>
          </a:prstGeom>
          <a:solidFill>
            <a:srgbClr val="F0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Gelijkbenige driehoek 7">
            <a:extLst>
              <a:ext uri="{FF2B5EF4-FFF2-40B4-BE49-F238E27FC236}">
                <a16:creationId xmlns:a16="http://schemas.microsoft.com/office/drawing/2014/main" id="{D472CA31-F645-41B0-AEC1-BF946FB862D4}"/>
              </a:ext>
            </a:extLst>
          </p:cNvPr>
          <p:cNvSpPr/>
          <p:nvPr/>
        </p:nvSpPr>
        <p:spPr>
          <a:xfrm rot="10800000" flipV="1">
            <a:off x="9820404" y="5702806"/>
            <a:ext cx="1978316" cy="1155194"/>
          </a:xfrm>
          <a:prstGeom prst="triangle">
            <a:avLst>
              <a:gd name="adj" fmla="val 47103"/>
            </a:avLst>
          </a:prstGeom>
          <a:solidFill>
            <a:srgbClr val="00B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Stroomdiagram: Handmatige invoer 5">
            <a:extLst>
              <a:ext uri="{FF2B5EF4-FFF2-40B4-BE49-F238E27FC236}">
                <a16:creationId xmlns:a16="http://schemas.microsoft.com/office/drawing/2014/main" id="{670BF5A1-59D4-4737-96F2-0CD3949D25D9}"/>
              </a:ext>
            </a:extLst>
          </p:cNvPr>
          <p:cNvSpPr/>
          <p:nvPr/>
        </p:nvSpPr>
        <p:spPr>
          <a:xfrm flipH="1">
            <a:off x="10557164" y="5241636"/>
            <a:ext cx="1634836" cy="161636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315 h 9315"/>
              <a:gd name="connsiteX1" fmla="*/ 1246 w 10000"/>
              <a:gd name="connsiteY1" fmla="*/ 0 h 9315"/>
              <a:gd name="connsiteX2" fmla="*/ 10000 w 10000"/>
              <a:gd name="connsiteY2" fmla="*/ 9315 h 9315"/>
              <a:gd name="connsiteX3" fmla="*/ 0 w 10000"/>
              <a:gd name="connsiteY3" fmla="*/ 9315 h 9315"/>
              <a:gd name="connsiteX4" fmla="*/ 0 w 10000"/>
              <a:gd name="connsiteY4" fmla="*/ 1315 h 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315">
                <a:moveTo>
                  <a:pt x="0" y="1315"/>
                </a:moveTo>
                <a:lnTo>
                  <a:pt x="1246" y="0"/>
                </a:lnTo>
                <a:lnTo>
                  <a:pt x="10000" y="9315"/>
                </a:lnTo>
                <a:lnTo>
                  <a:pt x="0" y="9315"/>
                </a:lnTo>
                <a:lnTo>
                  <a:pt x="0" y="1315"/>
                </a:lnTo>
                <a:close/>
              </a:path>
            </a:pathLst>
          </a:custGeom>
          <a:solidFill>
            <a:srgbClr val="F0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EEFF4FD-C738-CD4C-D352-B6BD42C8F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669" y="1916623"/>
            <a:ext cx="7890661" cy="302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4940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46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elijkbenige driehoek 7">
            <a:extLst>
              <a:ext uri="{FF2B5EF4-FFF2-40B4-BE49-F238E27FC236}">
                <a16:creationId xmlns:a16="http://schemas.microsoft.com/office/drawing/2014/main" id="{D472CA31-F645-41B0-AEC1-BF946FB862D4}"/>
              </a:ext>
            </a:extLst>
          </p:cNvPr>
          <p:cNvSpPr/>
          <p:nvPr/>
        </p:nvSpPr>
        <p:spPr>
          <a:xfrm rot="10800000" flipV="1">
            <a:off x="9820404" y="5702806"/>
            <a:ext cx="1978316" cy="1155194"/>
          </a:xfrm>
          <a:prstGeom prst="triangle">
            <a:avLst>
              <a:gd name="adj" fmla="val 47103"/>
            </a:avLst>
          </a:prstGeom>
          <a:solidFill>
            <a:srgbClr val="00B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Stroomdiagram: Handmatige invoer 5">
            <a:extLst>
              <a:ext uri="{FF2B5EF4-FFF2-40B4-BE49-F238E27FC236}">
                <a16:creationId xmlns:a16="http://schemas.microsoft.com/office/drawing/2014/main" id="{670BF5A1-59D4-4737-96F2-0CD3949D25D9}"/>
              </a:ext>
            </a:extLst>
          </p:cNvPr>
          <p:cNvSpPr/>
          <p:nvPr/>
        </p:nvSpPr>
        <p:spPr>
          <a:xfrm flipH="1">
            <a:off x="10557164" y="5241636"/>
            <a:ext cx="1634836" cy="161636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315 h 9315"/>
              <a:gd name="connsiteX1" fmla="*/ 1246 w 10000"/>
              <a:gd name="connsiteY1" fmla="*/ 0 h 9315"/>
              <a:gd name="connsiteX2" fmla="*/ 10000 w 10000"/>
              <a:gd name="connsiteY2" fmla="*/ 9315 h 9315"/>
              <a:gd name="connsiteX3" fmla="*/ 0 w 10000"/>
              <a:gd name="connsiteY3" fmla="*/ 9315 h 9315"/>
              <a:gd name="connsiteX4" fmla="*/ 0 w 10000"/>
              <a:gd name="connsiteY4" fmla="*/ 1315 h 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315">
                <a:moveTo>
                  <a:pt x="0" y="1315"/>
                </a:moveTo>
                <a:lnTo>
                  <a:pt x="1246" y="0"/>
                </a:lnTo>
                <a:lnTo>
                  <a:pt x="10000" y="9315"/>
                </a:lnTo>
                <a:lnTo>
                  <a:pt x="0" y="9315"/>
                </a:lnTo>
                <a:lnTo>
                  <a:pt x="0" y="1315"/>
                </a:lnTo>
                <a:close/>
              </a:path>
            </a:pathLst>
          </a:custGeom>
          <a:solidFill>
            <a:srgbClr val="F0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26">
            <a:extLst>
              <a:ext uri="{FF2B5EF4-FFF2-40B4-BE49-F238E27FC236}">
                <a16:creationId xmlns:a16="http://schemas.microsoft.com/office/drawing/2014/main" id="{70B77B79-50E7-5BBA-49C1-780B81602366}"/>
              </a:ext>
            </a:extLst>
          </p:cNvPr>
          <p:cNvSpPr txBox="1"/>
          <p:nvPr/>
        </p:nvSpPr>
        <p:spPr>
          <a:xfrm>
            <a:off x="281921" y="6280403"/>
            <a:ext cx="501766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NL" sz="1600" dirty="0">
                <a:solidFill>
                  <a:srgbClr val="00BDF1"/>
                </a:solidFill>
                <a:latin typeface="Roboto"/>
                <a:ea typeface="Roboto"/>
              </a:rPr>
              <a:t>*Geef Loquiz toegang om het spel te kunnen spelen</a:t>
            </a:r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3677F6FB-BB01-C824-65EC-F0ED5966A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953" y="215961"/>
            <a:ext cx="3206421" cy="1229128"/>
          </a:xfrm>
          <a:prstGeom prst="rect">
            <a:avLst/>
          </a:prstGeom>
        </p:spPr>
      </p:pic>
      <p:sp>
        <p:nvSpPr>
          <p:cNvPr id="2" name="Stroomdiagram: Handmatige invoer 5">
            <a:extLst>
              <a:ext uri="{FF2B5EF4-FFF2-40B4-BE49-F238E27FC236}">
                <a16:creationId xmlns:a16="http://schemas.microsoft.com/office/drawing/2014/main" id="{E983C66A-5FB8-68A4-3B0E-6A7E19CCBF8D}"/>
              </a:ext>
            </a:extLst>
          </p:cNvPr>
          <p:cNvSpPr/>
          <p:nvPr/>
        </p:nvSpPr>
        <p:spPr>
          <a:xfrm flipV="1">
            <a:off x="-9832" y="0"/>
            <a:ext cx="1634836" cy="161636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315 h 9315"/>
              <a:gd name="connsiteX1" fmla="*/ 1246 w 10000"/>
              <a:gd name="connsiteY1" fmla="*/ 0 h 9315"/>
              <a:gd name="connsiteX2" fmla="*/ 10000 w 10000"/>
              <a:gd name="connsiteY2" fmla="*/ 9315 h 9315"/>
              <a:gd name="connsiteX3" fmla="*/ 0 w 10000"/>
              <a:gd name="connsiteY3" fmla="*/ 9315 h 9315"/>
              <a:gd name="connsiteX4" fmla="*/ 0 w 10000"/>
              <a:gd name="connsiteY4" fmla="*/ 1315 h 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315">
                <a:moveTo>
                  <a:pt x="0" y="1315"/>
                </a:moveTo>
                <a:lnTo>
                  <a:pt x="1246" y="0"/>
                </a:lnTo>
                <a:lnTo>
                  <a:pt x="10000" y="9315"/>
                </a:lnTo>
                <a:lnTo>
                  <a:pt x="0" y="9315"/>
                </a:lnTo>
                <a:lnTo>
                  <a:pt x="0" y="1315"/>
                </a:lnTo>
                <a:close/>
              </a:path>
            </a:pathLst>
          </a:custGeom>
          <a:solidFill>
            <a:srgbClr val="00B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Gelijkbenige driehoek 6">
            <a:extLst>
              <a:ext uri="{FF2B5EF4-FFF2-40B4-BE49-F238E27FC236}">
                <a16:creationId xmlns:a16="http://schemas.microsoft.com/office/drawing/2014/main" id="{3A354DCC-D978-8AE7-3658-5362E92386E8}"/>
              </a:ext>
            </a:extLst>
          </p:cNvPr>
          <p:cNvSpPr/>
          <p:nvPr/>
        </p:nvSpPr>
        <p:spPr>
          <a:xfrm flipV="1">
            <a:off x="1154545" y="-1"/>
            <a:ext cx="1634836" cy="988290"/>
          </a:xfrm>
          <a:prstGeom prst="triangle">
            <a:avLst>
              <a:gd name="adj" fmla="val 50000"/>
            </a:avLst>
          </a:prstGeom>
          <a:solidFill>
            <a:srgbClr val="F0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tel 2">
            <a:extLst>
              <a:ext uri="{FF2B5EF4-FFF2-40B4-BE49-F238E27FC236}">
                <a16:creationId xmlns:a16="http://schemas.microsoft.com/office/drawing/2014/main" id="{11D3DE9F-F8BF-D2B7-64E8-58454B15F4D8}"/>
              </a:ext>
            </a:extLst>
          </p:cNvPr>
          <p:cNvSpPr txBox="1">
            <a:spLocks/>
          </p:cNvSpPr>
          <p:nvPr/>
        </p:nvSpPr>
        <p:spPr>
          <a:xfrm>
            <a:off x="824928" y="2080859"/>
            <a:ext cx="5017665" cy="544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00BDF1"/>
                </a:solidFill>
                <a:latin typeface="Roboto Black"/>
                <a:ea typeface="Roboto Black"/>
              </a:rPr>
              <a:t>Zo werkt het</a:t>
            </a:r>
            <a:endParaRPr lang="nl-NL" dirty="0">
              <a:solidFill>
                <a:srgbClr val="00BDF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6" name="Ondertitel 3">
            <a:extLst>
              <a:ext uri="{FF2B5EF4-FFF2-40B4-BE49-F238E27FC236}">
                <a16:creationId xmlns:a16="http://schemas.microsoft.com/office/drawing/2014/main" id="{FAB378A0-EC01-D341-D80D-1F3949C584AB}"/>
              </a:ext>
            </a:extLst>
          </p:cNvPr>
          <p:cNvSpPr txBox="1">
            <a:spLocks/>
          </p:cNvSpPr>
          <p:nvPr/>
        </p:nvSpPr>
        <p:spPr>
          <a:xfrm>
            <a:off x="807585" y="2708934"/>
            <a:ext cx="5379205" cy="29101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08C00"/>
              </a:buClr>
            </a:pPr>
            <a:r>
              <a:rPr lang="en-US" sz="2400" dirty="0" err="1">
                <a:solidFill>
                  <a:srgbClr val="00BDF1"/>
                </a:solidFill>
                <a:latin typeface="Roboto"/>
                <a:ea typeface="Roboto Black"/>
                <a:cs typeface="Roboto"/>
              </a:rPr>
              <a:t>Navigeer</a:t>
            </a:r>
            <a:r>
              <a:rPr lang="en-US" sz="2400" dirty="0">
                <a:solidFill>
                  <a:srgbClr val="00BDF1"/>
                </a:solidFill>
                <a:latin typeface="Roboto"/>
                <a:ea typeface="Roboto Black"/>
                <a:cs typeface="Roboto"/>
              </a:rPr>
              <a:t> </a:t>
            </a:r>
            <a:r>
              <a:rPr lang="en-US" sz="2400" dirty="0" err="1">
                <a:solidFill>
                  <a:srgbClr val="00BDF1"/>
                </a:solidFill>
                <a:latin typeface="Roboto"/>
                <a:ea typeface="Roboto Black"/>
                <a:cs typeface="Roboto"/>
              </a:rPr>
              <a:t>naar</a:t>
            </a:r>
            <a:r>
              <a:rPr lang="en-US" sz="2400" dirty="0">
                <a:solidFill>
                  <a:srgbClr val="00BDF1"/>
                </a:solidFill>
                <a:latin typeface="Roboto"/>
                <a:ea typeface="Roboto Black"/>
                <a:cs typeface="Roboto"/>
              </a:rPr>
              <a:t> de “pins”</a:t>
            </a:r>
          </a:p>
          <a:p>
            <a:pPr>
              <a:lnSpc>
                <a:spcPct val="100000"/>
              </a:lnSpc>
              <a:buClr>
                <a:srgbClr val="F08C00"/>
              </a:buClr>
            </a:pPr>
            <a:r>
              <a:rPr lang="en-US" sz="2400" dirty="0" err="1">
                <a:solidFill>
                  <a:srgbClr val="00BDF1"/>
                </a:solidFill>
                <a:latin typeface="Roboto"/>
                <a:ea typeface="Roboto Black"/>
                <a:cs typeface="Roboto"/>
              </a:rPr>
              <a:t>Beantwoord</a:t>
            </a:r>
            <a:r>
              <a:rPr lang="en-US" sz="2400" dirty="0">
                <a:solidFill>
                  <a:srgbClr val="00BDF1"/>
                </a:solidFill>
                <a:latin typeface="Roboto"/>
                <a:ea typeface="Roboto Black"/>
                <a:cs typeface="Roboto"/>
              </a:rPr>
              <a:t> de </a:t>
            </a:r>
            <a:r>
              <a:rPr lang="en-US" sz="2400" dirty="0" err="1">
                <a:solidFill>
                  <a:srgbClr val="00BDF1"/>
                </a:solidFill>
                <a:latin typeface="Roboto"/>
                <a:ea typeface="Roboto Black"/>
                <a:cs typeface="Roboto"/>
              </a:rPr>
              <a:t>vragen</a:t>
            </a:r>
            <a:endParaRPr lang="en-US" sz="2400" dirty="0">
              <a:solidFill>
                <a:srgbClr val="00BDF1"/>
              </a:solidFill>
              <a:latin typeface="Roboto"/>
              <a:ea typeface="Roboto Black"/>
              <a:cs typeface="Roboto"/>
            </a:endParaRPr>
          </a:p>
          <a:p>
            <a:pPr>
              <a:lnSpc>
                <a:spcPct val="100000"/>
              </a:lnSpc>
              <a:buClr>
                <a:srgbClr val="F08C00"/>
              </a:buClr>
            </a:pPr>
            <a:r>
              <a:rPr lang="en-US" sz="2400" dirty="0" err="1">
                <a:solidFill>
                  <a:srgbClr val="00BDF1"/>
                </a:solidFill>
                <a:latin typeface="Roboto"/>
                <a:ea typeface="Roboto Black"/>
                <a:cs typeface="Roboto"/>
              </a:rPr>
              <a:t>Scoor</a:t>
            </a:r>
            <a:r>
              <a:rPr lang="en-US" sz="2400" dirty="0">
                <a:solidFill>
                  <a:srgbClr val="00BDF1"/>
                </a:solidFill>
                <a:latin typeface="Roboto"/>
                <a:ea typeface="Roboto Black"/>
                <a:cs typeface="Roboto"/>
              </a:rPr>
              <a:t> </a:t>
            </a:r>
            <a:r>
              <a:rPr lang="en-US" sz="2400" dirty="0" err="1">
                <a:solidFill>
                  <a:srgbClr val="00BDF1"/>
                </a:solidFill>
                <a:latin typeface="Roboto"/>
                <a:ea typeface="Roboto Black"/>
                <a:cs typeface="Roboto"/>
              </a:rPr>
              <a:t>punten</a:t>
            </a:r>
            <a:endParaRPr lang="en-US" sz="2400" dirty="0">
              <a:solidFill>
                <a:srgbClr val="00BDF1"/>
              </a:solidFill>
              <a:latin typeface="Roboto"/>
              <a:ea typeface="Roboto Black"/>
              <a:cs typeface="Roboto"/>
            </a:endParaRPr>
          </a:p>
          <a:p>
            <a:pPr>
              <a:lnSpc>
                <a:spcPct val="100000"/>
              </a:lnSpc>
              <a:buClr>
                <a:srgbClr val="F08C00"/>
              </a:buClr>
            </a:pPr>
            <a:r>
              <a:rPr lang="en-US" sz="2400" dirty="0">
                <a:solidFill>
                  <a:srgbClr val="00BDF1"/>
                </a:solidFill>
                <a:latin typeface="Roboto"/>
                <a:ea typeface="Roboto Black"/>
                <a:cs typeface="Roboto"/>
              </a:rPr>
              <a:t>Het team met de </a:t>
            </a:r>
            <a:r>
              <a:rPr lang="en-US" sz="2400" dirty="0" err="1">
                <a:solidFill>
                  <a:srgbClr val="00BDF1"/>
                </a:solidFill>
                <a:latin typeface="Roboto"/>
                <a:ea typeface="Roboto Black"/>
                <a:cs typeface="Roboto"/>
              </a:rPr>
              <a:t>meeste</a:t>
            </a:r>
            <a:r>
              <a:rPr lang="en-US" sz="2400" dirty="0">
                <a:solidFill>
                  <a:srgbClr val="00BDF1"/>
                </a:solidFill>
                <a:latin typeface="Roboto"/>
                <a:ea typeface="Roboto Black"/>
                <a:cs typeface="Roboto"/>
              </a:rPr>
              <a:t> </a:t>
            </a:r>
            <a:r>
              <a:rPr lang="en-US" sz="2400" dirty="0" err="1">
                <a:solidFill>
                  <a:srgbClr val="00BDF1"/>
                </a:solidFill>
                <a:latin typeface="Roboto"/>
                <a:ea typeface="Roboto Black"/>
                <a:cs typeface="Roboto"/>
              </a:rPr>
              <a:t>punten</a:t>
            </a:r>
            <a:r>
              <a:rPr lang="en-US" sz="2400" dirty="0">
                <a:solidFill>
                  <a:srgbClr val="00BDF1"/>
                </a:solidFill>
                <a:latin typeface="Roboto"/>
                <a:ea typeface="Roboto Black"/>
                <a:cs typeface="Roboto"/>
              </a:rPr>
              <a:t> </a:t>
            </a:r>
            <a:r>
              <a:rPr lang="en-US" sz="2400" dirty="0" err="1">
                <a:solidFill>
                  <a:srgbClr val="00BDF1"/>
                </a:solidFill>
                <a:latin typeface="Roboto"/>
                <a:ea typeface="Roboto Black"/>
                <a:cs typeface="Roboto"/>
              </a:rPr>
              <a:t>wint</a:t>
            </a:r>
            <a:endParaRPr lang="en-US" sz="2400" dirty="0">
              <a:solidFill>
                <a:srgbClr val="00BDF1"/>
              </a:solidFill>
              <a:latin typeface="Roboto"/>
              <a:ea typeface="Roboto Black"/>
              <a:cs typeface="Roboto"/>
            </a:endParaRPr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00FD223E-D1C8-91F4-EF12-74F6F0BDA8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4799" y="1811688"/>
            <a:ext cx="1509843" cy="32568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3" name="Picture 6" descr="Graphical user interface&#10;&#10;Description automatically generated">
            <a:extLst>
              <a:ext uri="{FF2B5EF4-FFF2-40B4-BE49-F238E27FC236}">
                <a16:creationId xmlns:a16="http://schemas.microsoft.com/office/drawing/2014/main" id="{6C2BFA9D-FCB9-971B-6797-AFD2063FEF3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7670" y="1811688"/>
            <a:ext cx="1542734" cy="32568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6" descr="Logo&#10;&#10;Description automatically generated">
            <a:extLst>
              <a:ext uri="{FF2B5EF4-FFF2-40B4-BE49-F238E27FC236}">
                <a16:creationId xmlns:a16="http://schemas.microsoft.com/office/drawing/2014/main" id="{2B81B22D-0554-9B21-F887-44D55A049A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3432" y="1811688"/>
            <a:ext cx="1575954" cy="328352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638611351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elijkbenige driehoek 7">
            <a:extLst>
              <a:ext uri="{FF2B5EF4-FFF2-40B4-BE49-F238E27FC236}">
                <a16:creationId xmlns:a16="http://schemas.microsoft.com/office/drawing/2014/main" id="{D472CA31-F645-41B0-AEC1-BF946FB862D4}"/>
              </a:ext>
            </a:extLst>
          </p:cNvPr>
          <p:cNvSpPr/>
          <p:nvPr/>
        </p:nvSpPr>
        <p:spPr>
          <a:xfrm rot="10800000" flipV="1">
            <a:off x="9820404" y="5702806"/>
            <a:ext cx="1978316" cy="1155194"/>
          </a:xfrm>
          <a:prstGeom prst="triangle">
            <a:avLst>
              <a:gd name="adj" fmla="val 47103"/>
            </a:avLst>
          </a:prstGeom>
          <a:solidFill>
            <a:srgbClr val="00B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Stroomdiagram: Handmatige invoer 5">
            <a:extLst>
              <a:ext uri="{FF2B5EF4-FFF2-40B4-BE49-F238E27FC236}">
                <a16:creationId xmlns:a16="http://schemas.microsoft.com/office/drawing/2014/main" id="{670BF5A1-59D4-4737-96F2-0CD3949D25D9}"/>
              </a:ext>
            </a:extLst>
          </p:cNvPr>
          <p:cNvSpPr/>
          <p:nvPr/>
        </p:nvSpPr>
        <p:spPr>
          <a:xfrm flipH="1">
            <a:off x="10557164" y="5241636"/>
            <a:ext cx="1634836" cy="161636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315 h 9315"/>
              <a:gd name="connsiteX1" fmla="*/ 1246 w 10000"/>
              <a:gd name="connsiteY1" fmla="*/ 0 h 9315"/>
              <a:gd name="connsiteX2" fmla="*/ 10000 w 10000"/>
              <a:gd name="connsiteY2" fmla="*/ 9315 h 9315"/>
              <a:gd name="connsiteX3" fmla="*/ 0 w 10000"/>
              <a:gd name="connsiteY3" fmla="*/ 9315 h 9315"/>
              <a:gd name="connsiteX4" fmla="*/ 0 w 10000"/>
              <a:gd name="connsiteY4" fmla="*/ 1315 h 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315">
                <a:moveTo>
                  <a:pt x="0" y="1315"/>
                </a:moveTo>
                <a:lnTo>
                  <a:pt x="1246" y="0"/>
                </a:lnTo>
                <a:lnTo>
                  <a:pt x="10000" y="9315"/>
                </a:lnTo>
                <a:lnTo>
                  <a:pt x="0" y="9315"/>
                </a:lnTo>
                <a:lnTo>
                  <a:pt x="0" y="1315"/>
                </a:lnTo>
                <a:close/>
              </a:path>
            </a:pathLst>
          </a:custGeom>
          <a:solidFill>
            <a:srgbClr val="F0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Tekstvak 26">
            <a:extLst>
              <a:ext uri="{FF2B5EF4-FFF2-40B4-BE49-F238E27FC236}">
                <a16:creationId xmlns:a16="http://schemas.microsoft.com/office/drawing/2014/main" id="{70B77B79-50E7-5BBA-49C1-780B81602366}"/>
              </a:ext>
            </a:extLst>
          </p:cNvPr>
          <p:cNvSpPr txBox="1"/>
          <p:nvPr/>
        </p:nvSpPr>
        <p:spPr>
          <a:xfrm>
            <a:off x="281921" y="6280403"/>
            <a:ext cx="5017665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nl-NL" sz="1600" dirty="0">
                <a:solidFill>
                  <a:srgbClr val="00BDF1"/>
                </a:solidFill>
                <a:latin typeface="Roboto"/>
                <a:ea typeface="Roboto"/>
              </a:rPr>
              <a:t>*Geef Loquiz toegang om het spel te kunnen spelen</a:t>
            </a:r>
          </a:p>
        </p:txBody>
      </p:sp>
      <p:pic>
        <p:nvPicPr>
          <p:cNvPr id="17" name="Picture 16" descr="Text&#10;&#10;Description automatically generated">
            <a:extLst>
              <a:ext uri="{FF2B5EF4-FFF2-40B4-BE49-F238E27FC236}">
                <a16:creationId xmlns:a16="http://schemas.microsoft.com/office/drawing/2014/main" id="{3677F6FB-BB01-C824-65EC-F0ED5966A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953" y="215961"/>
            <a:ext cx="3206421" cy="1229128"/>
          </a:xfrm>
          <a:prstGeom prst="rect">
            <a:avLst/>
          </a:prstGeom>
        </p:spPr>
      </p:pic>
      <p:sp>
        <p:nvSpPr>
          <p:cNvPr id="2" name="Stroomdiagram: Handmatige invoer 5">
            <a:extLst>
              <a:ext uri="{FF2B5EF4-FFF2-40B4-BE49-F238E27FC236}">
                <a16:creationId xmlns:a16="http://schemas.microsoft.com/office/drawing/2014/main" id="{E983C66A-5FB8-68A4-3B0E-6A7E19CCBF8D}"/>
              </a:ext>
            </a:extLst>
          </p:cNvPr>
          <p:cNvSpPr/>
          <p:nvPr/>
        </p:nvSpPr>
        <p:spPr>
          <a:xfrm flipV="1">
            <a:off x="-9832" y="0"/>
            <a:ext cx="1634836" cy="161636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315 h 9315"/>
              <a:gd name="connsiteX1" fmla="*/ 1246 w 10000"/>
              <a:gd name="connsiteY1" fmla="*/ 0 h 9315"/>
              <a:gd name="connsiteX2" fmla="*/ 10000 w 10000"/>
              <a:gd name="connsiteY2" fmla="*/ 9315 h 9315"/>
              <a:gd name="connsiteX3" fmla="*/ 0 w 10000"/>
              <a:gd name="connsiteY3" fmla="*/ 9315 h 9315"/>
              <a:gd name="connsiteX4" fmla="*/ 0 w 10000"/>
              <a:gd name="connsiteY4" fmla="*/ 1315 h 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315">
                <a:moveTo>
                  <a:pt x="0" y="1315"/>
                </a:moveTo>
                <a:lnTo>
                  <a:pt x="1246" y="0"/>
                </a:lnTo>
                <a:lnTo>
                  <a:pt x="10000" y="9315"/>
                </a:lnTo>
                <a:lnTo>
                  <a:pt x="0" y="9315"/>
                </a:lnTo>
                <a:lnTo>
                  <a:pt x="0" y="1315"/>
                </a:lnTo>
                <a:close/>
              </a:path>
            </a:pathLst>
          </a:custGeom>
          <a:solidFill>
            <a:srgbClr val="00B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Gelijkbenige driehoek 6">
            <a:extLst>
              <a:ext uri="{FF2B5EF4-FFF2-40B4-BE49-F238E27FC236}">
                <a16:creationId xmlns:a16="http://schemas.microsoft.com/office/drawing/2014/main" id="{3A354DCC-D978-8AE7-3658-5362E92386E8}"/>
              </a:ext>
            </a:extLst>
          </p:cNvPr>
          <p:cNvSpPr/>
          <p:nvPr/>
        </p:nvSpPr>
        <p:spPr>
          <a:xfrm flipV="1">
            <a:off x="1154545" y="-1"/>
            <a:ext cx="1634836" cy="988290"/>
          </a:xfrm>
          <a:prstGeom prst="triangle">
            <a:avLst>
              <a:gd name="adj" fmla="val 50000"/>
            </a:avLst>
          </a:prstGeom>
          <a:solidFill>
            <a:srgbClr val="F0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tel 2">
            <a:extLst>
              <a:ext uri="{FF2B5EF4-FFF2-40B4-BE49-F238E27FC236}">
                <a16:creationId xmlns:a16="http://schemas.microsoft.com/office/drawing/2014/main" id="{11D3DE9F-F8BF-D2B7-64E8-58454B15F4D8}"/>
              </a:ext>
            </a:extLst>
          </p:cNvPr>
          <p:cNvSpPr txBox="1">
            <a:spLocks/>
          </p:cNvSpPr>
          <p:nvPr/>
        </p:nvSpPr>
        <p:spPr>
          <a:xfrm>
            <a:off x="824928" y="2080859"/>
            <a:ext cx="4474657" cy="5441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00BDF1"/>
                </a:solidFill>
                <a:latin typeface="Roboto Black"/>
                <a:ea typeface="Roboto Black"/>
              </a:rPr>
              <a:t>Laten we beginnen</a:t>
            </a:r>
            <a:endParaRPr lang="nl-NL" dirty="0">
              <a:solidFill>
                <a:srgbClr val="00BDF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sp>
        <p:nvSpPr>
          <p:cNvPr id="16" name="Ondertitel 3">
            <a:extLst>
              <a:ext uri="{FF2B5EF4-FFF2-40B4-BE49-F238E27FC236}">
                <a16:creationId xmlns:a16="http://schemas.microsoft.com/office/drawing/2014/main" id="{FAB378A0-EC01-D341-D80D-1F3949C584AB}"/>
              </a:ext>
            </a:extLst>
          </p:cNvPr>
          <p:cNvSpPr txBox="1">
            <a:spLocks/>
          </p:cNvSpPr>
          <p:nvPr/>
        </p:nvSpPr>
        <p:spPr>
          <a:xfrm>
            <a:off x="807586" y="2708934"/>
            <a:ext cx="4386984" cy="29101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08C00"/>
              </a:buClr>
            </a:pPr>
            <a:r>
              <a:rPr lang="en-US" dirty="0">
                <a:solidFill>
                  <a:srgbClr val="00BDF1"/>
                </a:solidFill>
                <a:latin typeface="Roboto"/>
                <a:ea typeface="Roboto Black"/>
                <a:cs typeface="Roboto"/>
              </a:rPr>
              <a:t>Maak teams van 4-5 p. </a:t>
            </a:r>
          </a:p>
          <a:p>
            <a:pPr>
              <a:lnSpc>
                <a:spcPct val="100000"/>
              </a:lnSpc>
              <a:buClr>
                <a:srgbClr val="F08C00"/>
              </a:buClr>
            </a:pPr>
            <a:r>
              <a:rPr lang="en-US" dirty="0" err="1">
                <a:solidFill>
                  <a:srgbClr val="00BDF1"/>
                </a:solidFill>
                <a:latin typeface="Roboto"/>
                <a:ea typeface="Roboto Black"/>
                <a:cs typeface="Roboto"/>
              </a:rPr>
              <a:t>Één</a:t>
            </a:r>
            <a:r>
              <a:rPr lang="en-US" dirty="0">
                <a:solidFill>
                  <a:srgbClr val="00BDF1"/>
                </a:solidFill>
                <a:latin typeface="Roboto"/>
                <a:ea typeface="Roboto Black"/>
                <a:cs typeface="Roboto"/>
              </a:rPr>
              <a:t> </a:t>
            </a:r>
            <a:r>
              <a:rPr lang="en-US" dirty="0" err="1">
                <a:solidFill>
                  <a:srgbClr val="00BDF1"/>
                </a:solidFill>
                <a:latin typeface="Roboto"/>
                <a:ea typeface="Roboto Black"/>
                <a:cs typeface="Roboto"/>
              </a:rPr>
              <a:t>teamlid</a:t>
            </a:r>
            <a:r>
              <a:rPr lang="en-US" dirty="0">
                <a:solidFill>
                  <a:srgbClr val="00BDF1"/>
                </a:solidFill>
                <a:latin typeface="Roboto"/>
                <a:ea typeface="Roboto Black"/>
                <a:cs typeface="Roboto"/>
              </a:rPr>
              <a:t> download de LOQUIZ app (</a:t>
            </a:r>
            <a:r>
              <a:rPr lang="en-US" dirty="0" err="1">
                <a:solidFill>
                  <a:srgbClr val="00BDF1"/>
                </a:solidFill>
                <a:latin typeface="Roboto"/>
                <a:ea typeface="Roboto Black"/>
                <a:cs typeface="Roboto"/>
              </a:rPr>
              <a:t>Playstore</a:t>
            </a:r>
            <a:r>
              <a:rPr lang="en-US" dirty="0">
                <a:solidFill>
                  <a:srgbClr val="00BDF1"/>
                </a:solidFill>
                <a:latin typeface="Roboto"/>
                <a:ea typeface="Roboto Black"/>
                <a:cs typeface="Roboto"/>
              </a:rPr>
              <a:t>/Appstore)</a:t>
            </a:r>
            <a:endParaRPr lang="nl-NL" dirty="0">
              <a:solidFill>
                <a:srgbClr val="00BDF1"/>
              </a:solidFill>
              <a:latin typeface="Roboto"/>
              <a:ea typeface="Roboto Black" panose="02000000000000000000" pitchFamily="2" charset="0"/>
              <a:cs typeface="Roboto"/>
            </a:endParaRPr>
          </a:p>
        </p:txBody>
      </p:sp>
      <p:pic>
        <p:nvPicPr>
          <p:cNvPr id="1026" name="Picture 2" descr="The Best Tool to Gamify Your Events- Loquiz : Loquiz">
            <a:extLst>
              <a:ext uri="{FF2B5EF4-FFF2-40B4-BE49-F238E27FC236}">
                <a16:creationId xmlns:a16="http://schemas.microsoft.com/office/drawing/2014/main" id="{02C56B12-3AE0-F03B-55A7-4E79B14FE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4547" y="2242030"/>
            <a:ext cx="2373939" cy="2373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644768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elijkbenige driehoek 7">
            <a:extLst>
              <a:ext uri="{FF2B5EF4-FFF2-40B4-BE49-F238E27FC236}">
                <a16:creationId xmlns:a16="http://schemas.microsoft.com/office/drawing/2014/main" id="{D472CA31-F645-41B0-AEC1-BF946FB862D4}"/>
              </a:ext>
            </a:extLst>
          </p:cNvPr>
          <p:cNvSpPr/>
          <p:nvPr/>
        </p:nvSpPr>
        <p:spPr>
          <a:xfrm rot="10800000" flipV="1">
            <a:off x="9820404" y="5702806"/>
            <a:ext cx="1978316" cy="1155194"/>
          </a:xfrm>
          <a:prstGeom prst="triangle">
            <a:avLst>
              <a:gd name="adj" fmla="val 47103"/>
            </a:avLst>
          </a:prstGeom>
          <a:solidFill>
            <a:srgbClr val="00B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Stroomdiagram: Handmatige invoer 5">
            <a:extLst>
              <a:ext uri="{FF2B5EF4-FFF2-40B4-BE49-F238E27FC236}">
                <a16:creationId xmlns:a16="http://schemas.microsoft.com/office/drawing/2014/main" id="{670BF5A1-59D4-4737-96F2-0CD3949D25D9}"/>
              </a:ext>
            </a:extLst>
          </p:cNvPr>
          <p:cNvSpPr/>
          <p:nvPr/>
        </p:nvSpPr>
        <p:spPr>
          <a:xfrm flipH="1">
            <a:off x="10557164" y="5241636"/>
            <a:ext cx="1634836" cy="161636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315 h 9315"/>
              <a:gd name="connsiteX1" fmla="*/ 1246 w 10000"/>
              <a:gd name="connsiteY1" fmla="*/ 0 h 9315"/>
              <a:gd name="connsiteX2" fmla="*/ 10000 w 10000"/>
              <a:gd name="connsiteY2" fmla="*/ 9315 h 9315"/>
              <a:gd name="connsiteX3" fmla="*/ 0 w 10000"/>
              <a:gd name="connsiteY3" fmla="*/ 9315 h 9315"/>
              <a:gd name="connsiteX4" fmla="*/ 0 w 10000"/>
              <a:gd name="connsiteY4" fmla="*/ 1315 h 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315">
                <a:moveTo>
                  <a:pt x="0" y="1315"/>
                </a:moveTo>
                <a:lnTo>
                  <a:pt x="1246" y="0"/>
                </a:lnTo>
                <a:lnTo>
                  <a:pt x="10000" y="9315"/>
                </a:lnTo>
                <a:lnTo>
                  <a:pt x="0" y="9315"/>
                </a:lnTo>
                <a:lnTo>
                  <a:pt x="0" y="1315"/>
                </a:lnTo>
                <a:close/>
              </a:path>
            </a:pathLst>
          </a:custGeom>
          <a:solidFill>
            <a:srgbClr val="F0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2" name="Afbeelding 13" descr="Afbeelding met tekst&#10;&#10;Automatisch gegenereerde beschrijving">
            <a:extLst>
              <a:ext uri="{FF2B5EF4-FFF2-40B4-BE49-F238E27FC236}">
                <a16:creationId xmlns:a16="http://schemas.microsoft.com/office/drawing/2014/main" id="{C71E2246-7F58-B286-24BE-7A8D724216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" b="17256"/>
          <a:stretch/>
        </p:blipFill>
        <p:spPr>
          <a:xfrm>
            <a:off x="6468978" y="1743757"/>
            <a:ext cx="1636798" cy="337048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19" name="Ondertitel 3">
            <a:extLst>
              <a:ext uri="{FF2B5EF4-FFF2-40B4-BE49-F238E27FC236}">
                <a16:creationId xmlns:a16="http://schemas.microsoft.com/office/drawing/2014/main" id="{36C29CBE-BD06-7031-F075-F1E377114E7E}"/>
              </a:ext>
            </a:extLst>
          </p:cNvPr>
          <p:cNvSpPr txBox="1">
            <a:spLocks/>
          </p:cNvSpPr>
          <p:nvPr/>
        </p:nvSpPr>
        <p:spPr>
          <a:xfrm>
            <a:off x="807586" y="2730049"/>
            <a:ext cx="4201051" cy="29101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buClr>
                <a:srgbClr val="F08C00"/>
              </a:buClr>
            </a:pPr>
            <a:r>
              <a:rPr lang="en-US" dirty="0">
                <a:solidFill>
                  <a:srgbClr val="00BDF1"/>
                </a:solidFill>
                <a:latin typeface="Roboto"/>
                <a:ea typeface="Roboto Black"/>
              </a:rPr>
              <a:t>Scan de QR code met de Loquiz app</a:t>
            </a:r>
            <a:endParaRPr lang="en-US" dirty="0">
              <a:solidFill>
                <a:srgbClr val="00BDF1"/>
              </a:solidFill>
              <a:latin typeface="Roboto"/>
              <a:ea typeface="Roboto Black"/>
              <a:cs typeface="Roboto"/>
            </a:endParaRPr>
          </a:p>
          <a:p>
            <a:pPr>
              <a:lnSpc>
                <a:spcPct val="100000"/>
              </a:lnSpc>
              <a:buClr>
                <a:srgbClr val="F08C00"/>
              </a:buClr>
            </a:pPr>
            <a:r>
              <a:rPr lang="en-US" dirty="0">
                <a:solidFill>
                  <a:srgbClr val="00BDF1"/>
                </a:solidFill>
                <a:latin typeface="Roboto"/>
                <a:ea typeface="Roboto Black"/>
                <a:cs typeface="Roboto"/>
              </a:rPr>
              <a:t>Ga </a:t>
            </a:r>
            <a:r>
              <a:rPr lang="en-US" dirty="0" err="1">
                <a:solidFill>
                  <a:srgbClr val="00BDF1"/>
                </a:solidFill>
                <a:latin typeface="Roboto"/>
                <a:ea typeface="Roboto Black"/>
                <a:cs typeface="Roboto"/>
              </a:rPr>
              <a:t>naar</a:t>
            </a:r>
            <a:r>
              <a:rPr lang="en-US" dirty="0">
                <a:solidFill>
                  <a:srgbClr val="00BDF1"/>
                </a:solidFill>
                <a:latin typeface="Roboto"/>
                <a:ea typeface="Roboto Black"/>
                <a:cs typeface="Roboto"/>
              </a:rPr>
              <a:t> </a:t>
            </a:r>
            <a:r>
              <a:rPr lang="en-US" dirty="0" err="1">
                <a:solidFill>
                  <a:srgbClr val="00BDF1"/>
                </a:solidFill>
                <a:latin typeface="Roboto"/>
                <a:ea typeface="Roboto Black"/>
                <a:cs typeface="Roboto"/>
              </a:rPr>
              <a:t>buiten</a:t>
            </a:r>
            <a:r>
              <a:rPr lang="en-US" dirty="0">
                <a:solidFill>
                  <a:srgbClr val="00BDF1"/>
                </a:solidFill>
                <a:latin typeface="Roboto"/>
                <a:ea typeface="Roboto Black"/>
                <a:cs typeface="Roboto"/>
              </a:rPr>
              <a:t> en </a:t>
            </a:r>
            <a:r>
              <a:rPr lang="en-US" dirty="0" err="1">
                <a:solidFill>
                  <a:srgbClr val="00BDF1"/>
                </a:solidFill>
                <a:latin typeface="Roboto"/>
                <a:ea typeface="Roboto Black"/>
                <a:cs typeface="Roboto"/>
              </a:rPr>
              <a:t>volg</a:t>
            </a:r>
            <a:r>
              <a:rPr lang="en-US" dirty="0">
                <a:solidFill>
                  <a:srgbClr val="00BDF1"/>
                </a:solidFill>
                <a:latin typeface="Roboto"/>
                <a:ea typeface="Roboto Black"/>
                <a:cs typeface="Roboto"/>
              </a:rPr>
              <a:t> de </a:t>
            </a:r>
            <a:r>
              <a:rPr lang="en-US" dirty="0" err="1">
                <a:solidFill>
                  <a:srgbClr val="00BDF1"/>
                </a:solidFill>
                <a:latin typeface="Roboto"/>
                <a:ea typeface="Roboto Black"/>
                <a:cs typeface="Roboto"/>
              </a:rPr>
              <a:t>instructies</a:t>
            </a:r>
            <a:r>
              <a:rPr lang="en-US" dirty="0">
                <a:solidFill>
                  <a:srgbClr val="00BDF1"/>
                </a:solidFill>
                <a:latin typeface="Roboto"/>
                <a:ea typeface="Roboto Black"/>
                <a:cs typeface="Roboto"/>
              </a:rPr>
              <a:t> in het </a:t>
            </a:r>
            <a:r>
              <a:rPr lang="en-US" dirty="0" err="1">
                <a:solidFill>
                  <a:srgbClr val="00BDF1"/>
                </a:solidFill>
                <a:latin typeface="Roboto"/>
                <a:ea typeface="Roboto Black"/>
                <a:cs typeface="Roboto"/>
              </a:rPr>
              <a:t>spel</a:t>
            </a:r>
            <a:endParaRPr lang="en-US" dirty="0">
              <a:solidFill>
                <a:srgbClr val="00BDF1"/>
              </a:solidFill>
              <a:latin typeface="Roboto"/>
              <a:ea typeface="Roboto Black"/>
              <a:cs typeface="Roboto"/>
            </a:endParaRPr>
          </a:p>
          <a:p>
            <a:pPr>
              <a:lnSpc>
                <a:spcPct val="100000"/>
              </a:lnSpc>
              <a:buClr>
                <a:srgbClr val="F08C00"/>
              </a:buClr>
            </a:pPr>
            <a:r>
              <a:rPr lang="en-US" dirty="0" err="1">
                <a:solidFill>
                  <a:srgbClr val="00BDF1"/>
                </a:solidFill>
                <a:latin typeface="Roboto"/>
                <a:ea typeface="Roboto Black"/>
              </a:rPr>
              <a:t>Houd</a:t>
            </a:r>
            <a:r>
              <a:rPr lang="en-US" dirty="0">
                <a:solidFill>
                  <a:srgbClr val="00BDF1"/>
                </a:solidFill>
                <a:latin typeface="Roboto"/>
                <a:ea typeface="Roboto Black"/>
              </a:rPr>
              <a:t> de timer in de </a:t>
            </a:r>
            <a:r>
              <a:rPr lang="en-US" dirty="0" err="1">
                <a:solidFill>
                  <a:srgbClr val="00BDF1"/>
                </a:solidFill>
                <a:latin typeface="Roboto"/>
                <a:ea typeface="Roboto Black"/>
              </a:rPr>
              <a:t>gaten</a:t>
            </a:r>
            <a:r>
              <a:rPr lang="en-US" dirty="0">
                <a:solidFill>
                  <a:srgbClr val="00BDF1"/>
                </a:solidFill>
                <a:latin typeface="Roboto"/>
                <a:ea typeface="Roboto Black"/>
              </a:rPr>
              <a:t> </a:t>
            </a:r>
            <a:endParaRPr lang="nl-NL" dirty="0">
              <a:solidFill>
                <a:srgbClr val="00BDF1"/>
              </a:solidFill>
              <a:latin typeface="Roboto"/>
              <a:ea typeface="Roboto Black" panose="02000000000000000000" pitchFamily="2" charset="0"/>
              <a:cs typeface="Roboto"/>
            </a:endParaRP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517EC983-547D-5C46-9061-D396D13D5B54}"/>
              </a:ext>
            </a:extLst>
          </p:cNvPr>
          <p:cNvSpPr txBox="1"/>
          <p:nvPr/>
        </p:nvSpPr>
        <p:spPr>
          <a:xfrm>
            <a:off x="9222060" y="1921420"/>
            <a:ext cx="2576660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>
                <a:solidFill>
                  <a:srgbClr val="00BDF1"/>
                </a:solidFill>
                <a:latin typeface="Roboto"/>
                <a:ea typeface="Roboto"/>
              </a:rPr>
              <a:t>Username: &lt;</a:t>
            </a:r>
            <a:r>
              <a:rPr lang="nl-NL" dirty="0">
                <a:solidFill>
                  <a:srgbClr val="FF0000"/>
                </a:solidFill>
                <a:latin typeface="Roboto"/>
                <a:ea typeface="Roboto"/>
              </a:rPr>
              <a:t>plak</a:t>
            </a:r>
            <a:r>
              <a:rPr lang="nl-NL" dirty="0">
                <a:solidFill>
                  <a:srgbClr val="00BDF1"/>
                </a:solidFill>
                <a:latin typeface="Roboto"/>
                <a:ea typeface="Roboto"/>
              </a:rPr>
              <a:t>&gt;  </a:t>
            </a:r>
          </a:p>
          <a:p>
            <a:r>
              <a:rPr lang="nl-NL" dirty="0">
                <a:solidFill>
                  <a:srgbClr val="00BDF1"/>
                </a:solidFill>
                <a:latin typeface="Roboto"/>
                <a:ea typeface="Roboto"/>
              </a:rPr>
              <a:t>Password: &lt;</a:t>
            </a:r>
            <a:r>
              <a:rPr lang="nl-NL" dirty="0">
                <a:solidFill>
                  <a:srgbClr val="FF0000"/>
                </a:solidFill>
                <a:latin typeface="Roboto"/>
                <a:ea typeface="Roboto"/>
              </a:rPr>
              <a:t>plak</a:t>
            </a:r>
            <a:r>
              <a:rPr lang="nl-NL" dirty="0">
                <a:solidFill>
                  <a:srgbClr val="00BDF1"/>
                </a:solidFill>
                <a:latin typeface="Roboto"/>
                <a:ea typeface="Roboto"/>
              </a:rPr>
              <a:t>&gt; </a:t>
            </a: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E89DE9F7-C9F6-001A-AC38-3C4F2C448B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953" y="215961"/>
            <a:ext cx="3206421" cy="1229128"/>
          </a:xfrm>
          <a:prstGeom prst="rect">
            <a:avLst/>
          </a:prstGeom>
        </p:spPr>
      </p:pic>
      <p:sp>
        <p:nvSpPr>
          <p:cNvPr id="4" name="Stroomdiagram: Handmatige invoer 5">
            <a:extLst>
              <a:ext uri="{FF2B5EF4-FFF2-40B4-BE49-F238E27FC236}">
                <a16:creationId xmlns:a16="http://schemas.microsoft.com/office/drawing/2014/main" id="{0C2F6086-0689-46F0-6CF4-CDDC2AB34BD3}"/>
              </a:ext>
            </a:extLst>
          </p:cNvPr>
          <p:cNvSpPr/>
          <p:nvPr/>
        </p:nvSpPr>
        <p:spPr>
          <a:xfrm flipV="1">
            <a:off x="-9832" y="0"/>
            <a:ext cx="1634836" cy="161636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315 h 9315"/>
              <a:gd name="connsiteX1" fmla="*/ 1246 w 10000"/>
              <a:gd name="connsiteY1" fmla="*/ 0 h 9315"/>
              <a:gd name="connsiteX2" fmla="*/ 10000 w 10000"/>
              <a:gd name="connsiteY2" fmla="*/ 9315 h 9315"/>
              <a:gd name="connsiteX3" fmla="*/ 0 w 10000"/>
              <a:gd name="connsiteY3" fmla="*/ 9315 h 9315"/>
              <a:gd name="connsiteX4" fmla="*/ 0 w 10000"/>
              <a:gd name="connsiteY4" fmla="*/ 1315 h 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315">
                <a:moveTo>
                  <a:pt x="0" y="1315"/>
                </a:moveTo>
                <a:lnTo>
                  <a:pt x="1246" y="0"/>
                </a:lnTo>
                <a:lnTo>
                  <a:pt x="10000" y="9315"/>
                </a:lnTo>
                <a:lnTo>
                  <a:pt x="0" y="9315"/>
                </a:lnTo>
                <a:lnTo>
                  <a:pt x="0" y="1315"/>
                </a:lnTo>
                <a:close/>
              </a:path>
            </a:pathLst>
          </a:custGeom>
          <a:solidFill>
            <a:srgbClr val="00B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Gelijkbenige driehoek 6">
            <a:extLst>
              <a:ext uri="{FF2B5EF4-FFF2-40B4-BE49-F238E27FC236}">
                <a16:creationId xmlns:a16="http://schemas.microsoft.com/office/drawing/2014/main" id="{4D418E99-6B69-3083-A145-34EB15D0DC1A}"/>
              </a:ext>
            </a:extLst>
          </p:cNvPr>
          <p:cNvSpPr/>
          <p:nvPr/>
        </p:nvSpPr>
        <p:spPr>
          <a:xfrm flipV="1">
            <a:off x="1154545" y="-1"/>
            <a:ext cx="1634836" cy="988290"/>
          </a:xfrm>
          <a:prstGeom prst="triangle">
            <a:avLst>
              <a:gd name="adj" fmla="val 50000"/>
            </a:avLst>
          </a:prstGeom>
          <a:solidFill>
            <a:srgbClr val="F0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1DA3743A-214F-5213-1E7E-699B79B8F1D3}"/>
              </a:ext>
            </a:extLst>
          </p:cNvPr>
          <p:cNvSpPr txBox="1">
            <a:spLocks/>
          </p:cNvSpPr>
          <p:nvPr/>
        </p:nvSpPr>
        <p:spPr>
          <a:xfrm>
            <a:off x="807585" y="1828801"/>
            <a:ext cx="4108544" cy="8000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700" dirty="0">
                <a:solidFill>
                  <a:srgbClr val="00BDF1"/>
                </a:solidFill>
                <a:latin typeface="Roboto Black"/>
                <a:ea typeface="Roboto Black"/>
              </a:rPr>
              <a:t>Scan &amp; Start </a:t>
            </a:r>
            <a:endParaRPr lang="nl-NL" sz="3700" dirty="0">
              <a:solidFill>
                <a:srgbClr val="00BDF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10" name="Afbeelding 9" descr="Afbeelding met Lettertype, tekst, Graphics, symbool&#10;&#10;Automatisch gegenereerde beschrijving">
            <a:extLst>
              <a:ext uri="{FF2B5EF4-FFF2-40B4-BE49-F238E27FC236}">
                <a16:creationId xmlns:a16="http://schemas.microsoft.com/office/drawing/2014/main" id="{76CDE751-CCAE-77EE-F9BC-D1905DC047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2060" y="2818034"/>
            <a:ext cx="1991003" cy="20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5514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troomdiagram: Handmatige invoer 5">
            <a:extLst>
              <a:ext uri="{FF2B5EF4-FFF2-40B4-BE49-F238E27FC236}">
                <a16:creationId xmlns:a16="http://schemas.microsoft.com/office/drawing/2014/main" id="{0D26E7F5-E12A-4A02-BCF8-6B3DF283C9E8}"/>
              </a:ext>
            </a:extLst>
          </p:cNvPr>
          <p:cNvSpPr/>
          <p:nvPr/>
        </p:nvSpPr>
        <p:spPr>
          <a:xfrm flipV="1">
            <a:off x="-9832" y="0"/>
            <a:ext cx="1634836" cy="161636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315 h 9315"/>
              <a:gd name="connsiteX1" fmla="*/ 1246 w 10000"/>
              <a:gd name="connsiteY1" fmla="*/ 0 h 9315"/>
              <a:gd name="connsiteX2" fmla="*/ 10000 w 10000"/>
              <a:gd name="connsiteY2" fmla="*/ 9315 h 9315"/>
              <a:gd name="connsiteX3" fmla="*/ 0 w 10000"/>
              <a:gd name="connsiteY3" fmla="*/ 9315 h 9315"/>
              <a:gd name="connsiteX4" fmla="*/ 0 w 10000"/>
              <a:gd name="connsiteY4" fmla="*/ 1315 h 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315">
                <a:moveTo>
                  <a:pt x="0" y="1315"/>
                </a:moveTo>
                <a:lnTo>
                  <a:pt x="1246" y="0"/>
                </a:lnTo>
                <a:lnTo>
                  <a:pt x="10000" y="9315"/>
                </a:lnTo>
                <a:lnTo>
                  <a:pt x="0" y="9315"/>
                </a:lnTo>
                <a:lnTo>
                  <a:pt x="0" y="1315"/>
                </a:lnTo>
                <a:close/>
              </a:path>
            </a:pathLst>
          </a:custGeom>
          <a:solidFill>
            <a:srgbClr val="00B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Gelijkbenige driehoek 6">
            <a:extLst>
              <a:ext uri="{FF2B5EF4-FFF2-40B4-BE49-F238E27FC236}">
                <a16:creationId xmlns:a16="http://schemas.microsoft.com/office/drawing/2014/main" id="{F258C2B2-3575-4503-B3F3-954E8422DFD3}"/>
              </a:ext>
            </a:extLst>
          </p:cNvPr>
          <p:cNvSpPr/>
          <p:nvPr/>
        </p:nvSpPr>
        <p:spPr>
          <a:xfrm flipV="1">
            <a:off x="1154545" y="-1"/>
            <a:ext cx="1634836" cy="988290"/>
          </a:xfrm>
          <a:prstGeom prst="triangle">
            <a:avLst>
              <a:gd name="adj" fmla="val 50000"/>
            </a:avLst>
          </a:prstGeom>
          <a:solidFill>
            <a:srgbClr val="F0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Gelijkbenige driehoek 7">
            <a:extLst>
              <a:ext uri="{FF2B5EF4-FFF2-40B4-BE49-F238E27FC236}">
                <a16:creationId xmlns:a16="http://schemas.microsoft.com/office/drawing/2014/main" id="{D472CA31-F645-41B0-AEC1-BF946FB862D4}"/>
              </a:ext>
            </a:extLst>
          </p:cNvPr>
          <p:cNvSpPr/>
          <p:nvPr/>
        </p:nvSpPr>
        <p:spPr>
          <a:xfrm rot="10800000" flipV="1">
            <a:off x="9820404" y="5702806"/>
            <a:ext cx="1978316" cy="1155194"/>
          </a:xfrm>
          <a:prstGeom prst="triangle">
            <a:avLst>
              <a:gd name="adj" fmla="val 47103"/>
            </a:avLst>
          </a:prstGeom>
          <a:solidFill>
            <a:srgbClr val="00B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Stroomdiagram: Handmatige invoer 5">
            <a:extLst>
              <a:ext uri="{FF2B5EF4-FFF2-40B4-BE49-F238E27FC236}">
                <a16:creationId xmlns:a16="http://schemas.microsoft.com/office/drawing/2014/main" id="{670BF5A1-59D4-4737-96F2-0CD3949D25D9}"/>
              </a:ext>
            </a:extLst>
          </p:cNvPr>
          <p:cNvSpPr/>
          <p:nvPr/>
        </p:nvSpPr>
        <p:spPr>
          <a:xfrm flipH="1">
            <a:off x="10557164" y="5241636"/>
            <a:ext cx="1634836" cy="161636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315 h 9315"/>
              <a:gd name="connsiteX1" fmla="*/ 1246 w 10000"/>
              <a:gd name="connsiteY1" fmla="*/ 0 h 9315"/>
              <a:gd name="connsiteX2" fmla="*/ 10000 w 10000"/>
              <a:gd name="connsiteY2" fmla="*/ 9315 h 9315"/>
              <a:gd name="connsiteX3" fmla="*/ 0 w 10000"/>
              <a:gd name="connsiteY3" fmla="*/ 9315 h 9315"/>
              <a:gd name="connsiteX4" fmla="*/ 0 w 10000"/>
              <a:gd name="connsiteY4" fmla="*/ 1315 h 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315">
                <a:moveTo>
                  <a:pt x="0" y="1315"/>
                </a:moveTo>
                <a:lnTo>
                  <a:pt x="1246" y="0"/>
                </a:lnTo>
                <a:lnTo>
                  <a:pt x="10000" y="9315"/>
                </a:lnTo>
                <a:lnTo>
                  <a:pt x="0" y="9315"/>
                </a:lnTo>
                <a:lnTo>
                  <a:pt x="0" y="1315"/>
                </a:lnTo>
                <a:close/>
              </a:path>
            </a:pathLst>
          </a:custGeom>
          <a:solidFill>
            <a:srgbClr val="F0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7EEFF4FD-C738-CD4C-D352-B6BD42C8F5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669" y="1916623"/>
            <a:ext cx="7890661" cy="3024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06130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elijkbenige driehoek 7">
            <a:extLst>
              <a:ext uri="{FF2B5EF4-FFF2-40B4-BE49-F238E27FC236}">
                <a16:creationId xmlns:a16="http://schemas.microsoft.com/office/drawing/2014/main" id="{D472CA31-F645-41B0-AEC1-BF946FB862D4}"/>
              </a:ext>
            </a:extLst>
          </p:cNvPr>
          <p:cNvSpPr/>
          <p:nvPr/>
        </p:nvSpPr>
        <p:spPr>
          <a:xfrm rot="10800000" flipV="1">
            <a:off x="9820404" y="5702806"/>
            <a:ext cx="1978316" cy="1155194"/>
          </a:xfrm>
          <a:prstGeom prst="triangle">
            <a:avLst>
              <a:gd name="adj" fmla="val 47103"/>
            </a:avLst>
          </a:prstGeom>
          <a:solidFill>
            <a:srgbClr val="00B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Stroomdiagram: Handmatige invoer 5">
            <a:extLst>
              <a:ext uri="{FF2B5EF4-FFF2-40B4-BE49-F238E27FC236}">
                <a16:creationId xmlns:a16="http://schemas.microsoft.com/office/drawing/2014/main" id="{670BF5A1-59D4-4737-96F2-0CD3949D25D9}"/>
              </a:ext>
            </a:extLst>
          </p:cNvPr>
          <p:cNvSpPr/>
          <p:nvPr/>
        </p:nvSpPr>
        <p:spPr>
          <a:xfrm flipH="1">
            <a:off x="10557164" y="5241636"/>
            <a:ext cx="1634836" cy="161636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315 h 9315"/>
              <a:gd name="connsiteX1" fmla="*/ 1246 w 10000"/>
              <a:gd name="connsiteY1" fmla="*/ 0 h 9315"/>
              <a:gd name="connsiteX2" fmla="*/ 10000 w 10000"/>
              <a:gd name="connsiteY2" fmla="*/ 9315 h 9315"/>
              <a:gd name="connsiteX3" fmla="*/ 0 w 10000"/>
              <a:gd name="connsiteY3" fmla="*/ 9315 h 9315"/>
              <a:gd name="connsiteX4" fmla="*/ 0 w 10000"/>
              <a:gd name="connsiteY4" fmla="*/ 1315 h 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315">
                <a:moveTo>
                  <a:pt x="0" y="1315"/>
                </a:moveTo>
                <a:lnTo>
                  <a:pt x="1246" y="0"/>
                </a:lnTo>
                <a:lnTo>
                  <a:pt x="10000" y="9315"/>
                </a:lnTo>
                <a:lnTo>
                  <a:pt x="0" y="9315"/>
                </a:lnTo>
                <a:lnTo>
                  <a:pt x="0" y="1315"/>
                </a:lnTo>
                <a:close/>
              </a:path>
            </a:pathLst>
          </a:custGeom>
          <a:solidFill>
            <a:srgbClr val="F0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2">
            <a:extLst>
              <a:ext uri="{FF2B5EF4-FFF2-40B4-BE49-F238E27FC236}">
                <a16:creationId xmlns:a16="http://schemas.microsoft.com/office/drawing/2014/main" id="{640451F5-B9AE-00FD-06C7-9D7B57490C56}"/>
              </a:ext>
            </a:extLst>
          </p:cNvPr>
          <p:cNvSpPr txBox="1">
            <a:spLocks/>
          </p:cNvSpPr>
          <p:nvPr/>
        </p:nvSpPr>
        <p:spPr>
          <a:xfrm>
            <a:off x="4348298" y="2889635"/>
            <a:ext cx="3401012" cy="10859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rgbClr val="FF0000"/>
                </a:solidFill>
                <a:latin typeface="Roboto Black"/>
                <a:ea typeface="Roboto Black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r>
              <a:rPr lang="nl-NL" dirty="0">
                <a:solidFill>
                  <a:srgbClr val="0563C1"/>
                </a:solidFill>
                <a:latin typeface="Roboto Black"/>
                <a:ea typeface="Roboto Black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nl-NL" dirty="0" err="1">
                <a:solidFill>
                  <a:srgbClr val="FF0000"/>
                </a:solidFill>
                <a:latin typeface="Roboto Black"/>
                <a:ea typeface="Roboto Black"/>
                <a:hlinkClick r:id="rId2" action="ppaction://hlinkfil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Results</a:t>
            </a:r>
            <a:endParaRPr lang="nl-NL" dirty="0">
              <a:solidFill>
                <a:srgbClr val="FF0000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37C91033-7ADF-72A0-3881-954CCE286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953" y="215961"/>
            <a:ext cx="3206421" cy="1229128"/>
          </a:xfrm>
          <a:prstGeom prst="rect">
            <a:avLst/>
          </a:prstGeom>
        </p:spPr>
      </p:pic>
      <p:sp>
        <p:nvSpPr>
          <p:cNvPr id="3" name="Stroomdiagram: Handmatige invoer 5">
            <a:extLst>
              <a:ext uri="{FF2B5EF4-FFF2-40B4-BE49-F238E27FC236}">
                <a16:creationId xmlns:a16="http://schemas.microsoft.com/office/drawing/2014/main" id="{F3F4A8C9-EB8B-52D7-F2C0-B19C4A1E3B51}"/>
              </a:ext>
            </a:extLst>
          </p:cNvPr>
          <p:cNvSpPr/>
          <p:nvPr/>
        </p:nvSpPr>
        <p:spPr>
          <a:xfrm flipV="1">
            <a:off x="-9832" y="0"/>
            <a:ext cx="1634836" cy="1616364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000"/>
              <a:gd name="connsiteY0" fmla="*/ 1315 h 9315"/>
              <a:gd name="connsiteX1" fmla="*/ 1246 w 10000"/>
              <a:gd name="connsiteY1" fmla="*/ 0 h 9315"/>
              <a:gd name="connsiteX2" fmla="*/ 10000 w 10000"/>
              <a:gd name="connsiteY2" fmla="*/ 9315 h 9315"/>
              <a:gd name="connsiteX3" fmla="*/ 0 w 10000"/>
              <a:gd name="connsiteY3" fmla="*/ 9315 h 9315"/>
              <a:gd name="connsiteX4" fmla="*/ 0 w 10000"/>
              <a:gd name="connsiteY4" fmla="*/ 1315 h 93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9315">
                <a:moveTo>
                  <a:pt x="0" y="1315"/>
                </a:moveTo>
                <a:lnTo>
                  <a:pt x="1246" y="0"/>
                </a:lnTo>
                <a:lnTo>
                  <a:pt x="10000" y="9315"/>
                </a:lnTo>
                <a:lnTo>
                  <a:pt x="0" y="9315"/>
                </a:lnTo>
                <a:lnTo>
                  <a:pt x="0" y="1315"/>
                </a:lnTo>
                <a:close/>
              </a:path>
            </a:pathLst>
          </a:custGeom>
          <a:solidFill>
            <a:srgbClr val="00BD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Gelijkbenige driehoek 6">
            <a:extLst>
              <a:ext uri="{FF2B5EF4-FFF2-40B4-BE49-F238E27FC236}">
                <a16:creationId xmlns:a16="http://schemas.microsoft.com/office/drawing/2014/main" id="{2D28B8DC-90BC-5F2E-980F-EF63D6DB3CCA}"/>
              </a:ext>
            </a:extLst>
          </p:cNvPr>
          <p:cNvSpPr/>
          <p:nvPr/>
        </p:nvSpPr>
        <p:spPr>
          <a:xfrm flipV="1">
            <a:off x="1154545" y="-1"/>
            <a:ext cx="1634836" cy="988290"/>
          </a:xfrm>
          <a:prstGeom prst="triangle">
            <a:avLst>
              <a:gd name="adj" fmla="val 50000"/>
            </a:avLst>
          </a:prstGeom>
          <a:solidFill>
            <a:srgbClr val="F08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180561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315b1e6-b6f0-459a-929c-cef5d8159ff0">
      <UserInfo>
        <DisplayName>Martin van der Meer</DisplayName>
        <AccountId>13</AccountId>
        <AccountType/>
      </UserInfo>
    </SharedWithUsers>
    <lcf76f155ced4ddcb4097134ff3c332f xmlns="c8b22a5e-5b86-4d24-b8c2-8c6a8315f6bc">
      <Terms xmlns="http://schemas.microsoft.com/office/infopath/2007/PartnerControls"/>
    </lcf76f155ced4ddcb4097134ff3c332f>
    <TaxCatchAll xmlns="b315b1e6-b6f0-459a-929c-cef5d8159ff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65FCF2B4B8094391E47F0BCEBC12C6" ma:contentTypeVersion="19" ma:contentTypeDescription="Een nieuw document maken." ma:contentTypeScope="" ma:versionID="25c63de8ec37e24cb1c1df9f69639de2">
  <xsd:schema xmlns:xsd="http://www.w3.org/2001/XMLSchema" xmlns:xs="http://www.w3.org/2001/XMLSchema" xmlns:p="http://schemas.microsoft.com/office/2006/metadata/properties" xmlns:ns2="c8b22a5e-5b86-4d24-b8c2-8c6a8315f6bc" xmlns:ns3="b315b1e6-b6f0-459a-929c-cef5d8159ff0" targetNamespace="http://schemas.microsoft.com/office/2006/metadata/properties" ma:root="true" ma:fieldsID="94a34b5b2311797f021d6f4239a00625" ns2:_="" ns3:_="">
    <xsd:import namespace="c8b22a5e-5b86-4d24-b8c2-8c6a8315f6bc"/>
    <xsd:import namespace="b315b1e6-b6f0-459a-929c-cef5d8159ff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lcf76f155ced4ddcb4097134ff3c332f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b22a5e-5b86-4d24-b8c2-8c6a8315f6b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3" nillable="true" ma:taxonomy="true" ma:internalName="lcf76f155ced4ddcb4097134ff3c332f" ma:taxonomyFieldName="MediaServiceImageTags" ma:displayName="Afbeeldingtags" ma:readOnly="false" ma:fieldId="{5cf76f15-5ced-4ddc-b409-7134ff3c332f}" ma:taxonomyMulti="true" ma:sspId="01be66c2-6c9a-4f24-be9c-27bf8b8aa9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15b1e6-b6f0-459a-929c-cef5d8159ff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e4ba025c-f1f8-4f58-b485-f9ab4c33a932}" ma:internalName="TaxCatchAll" ma:showField="CatchAllData" ma:web="b315b1e6-b6f0-459a-929c-cef5d8159f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7F308C9-21AE-4A0B-9D58-E10E0498CC4D}">
  <ds:schemaRefs>
    <ds:schemaRef ds:uri="http://purl.org/dc/terms/"/>
    <ds:schemaRef ds:uri="http://schemas.openxmlformats.org/package/2006/metadata/core-properties"/>
    <ds:schemaRef ds:uri="1bf5b390-effb-48b0-b27a-47c360a65ea8"/>
    <ds:schemaRef ds:uri="http://schemas.microsoft.com/office/2006/documentManagement/types"/>
    <ds:schemaRef ds:uri="59b0630c-1f69-41c7-9e69-e929cbc8ab2c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www.w3.org/XML/1998/namespace"/>
    <ds:schemaRef ds:uri="http://purl.org/dc/dcmitype/"/>
    <ds:schemaRef ds:uri="b315b1e6-b6f0-459a-929c-cef5d8159ff0"/>
    <ds:schemaRef ds:uri="c8b22a5e-5b86-4d24-b8c2-8c6a8315f6bc"/>
  </ds:schemaRefs>
</ds:datastoreItem>
</file>

<file path=customXml/itemProps2.xml><?xml version="1.0" encoding="utf-8"?>
<ds:datastoreItem xmlns:ds="http://schemas.openxmlformats.org/officeDocument/2006/customXml" ds:itemID="{5200220D-0FF9-42C2-AB5A-B52DABBE016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AA6055D-C6F7-467D-B122-1843463A84A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8b22a5e-5b86-4d24-b8c2-8c6a8315f6bc"/>
    <ds:schemaRef ds:uri="b315b1e6-b6f0-459a-929c-cef5d8159f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202</Words>
  <Application>Microsoft Office PowerPoint</Application>
  <PresentationFormat>Breedbeeld</PresentationFormat>
  <Paragraphs>23</Paragraphs>
  <Slides>6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Roboto</vt:lpstr>
      <vt:lpstr>Roboto Black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Daniel Mulder</dc:creator>
  <cp:lastModifiedBy>Martin van der Meer</cp:lastModifiedBy>
  <cp:revision>26</cp:revision>
  <dcterms:created xsi:type="dcterms:W3CDTF">2019-08-01T20:12:33Z</dcterms:created>
  <dcterms:modified xsi:type="dcterms:W3CDTF">2023-10-05T09:18:46Z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0x010100AB65FCF2B4B8094391E47F0BCEBC12C6</vt:lpwstr>
  </property>
  <property fmtid="{D5CDD505-2E9C-101B-9397-08002B2CF9AE}" pid="3" name="MediaServiceImageTags">
    <vt:lpwstr/>
  </property>
</Properties>
</file>